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1.jpg" ContentType="image/jpeg"/>
  <Override PartName="/ppt/media/image79.jpg" ContentType="image/jpeg"/>
  <Override PartName="/ppt/media/image80.jpg" ContentType="image/jpeg"/>
  <Override PartName="/ppt/media/image81.jpg" ContentType="image/jpeg"/>
  <Override PartName="/ppt/media/image8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6"/>
  </p:notesMasterIdLst>
  <p:sldIdLst>
    <p:sldId id="287" r:id="rId2"/>
    <p:sldId id="272" r:id="rId3"/>
    <p:sldId id="257" r:id="rId4"/>
    <p:sldId id="286" r:id="rId5"/>
    <p:sldId id="290" r:id="rId6"/>
    <p:sldId id="309" r:id="rId7"/>
    <p:sldId id="262" r:id="rId8"/>
    <p:sldId id="264" r:id="rId9"/>
    <p:sldId id="292" r:id="rId10"/>
    <p:sldId id="276" r:id="rId11"/>
    <p:sldId id="296" r:id="rId12"/>
    <p:sldId id="293" r:id="rId13"/>
    <p:sldId id="294" r:id="rId14"/>
    <p:sldId id="301" r:id="rId15"/>
    <p:sldId id="300" r:id="rId16"/>
    <p:sldId id="304" r:id="rId17"/>
    <p:sldId id="305" r:id="rId18"/>
    <p:sldId id="310" r:id="rId19"/>
    <p:sldId id="303" r:id="rId20"/>
    <p:sldId id="312" r:id="rId21"/>
    <p:sldId id="299" r:id="rId22"/>
    <p:sldId id="302" r:id="rId23"/>
    <p:sldId id="313" r:id="rId24"/>
    <p:sldId id="307" r:id="rId25"/>
    <p:sldId id="315" r:id="rId26"/>
    <p:sldId id="319" r:id="rId27"/>
    <p:sldId id="316" r:id="rId28"/>
    <p:sldId id="317" r:id="rId29"/>
    <p:sldId id="318" r:id="rId30"/>
    <p:sldId id="298" r:id="rId31"/>
    <p:sldId id="311" r:id="rId32"/>
    <p:sldId id="306" r:id="rId33"/>
    <p:sldId id="308" r:id="rId34"/>
    <p:sldId id="291" r:id="rId35"/>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6600"/>
    <a:srgbClr val="993300"/>
    <a:srgbClr val="3FDDDD"/>
    <a:srgbClr val="D20000"/>
    <a:srgbClr val="660033"/>
    <a:srgbClr val="CD6209"/>
    <a:srgbClr val="A50021"/>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4" autoAdjust="0"/>
    <p:restoredTop sz="93018" autoAdjust="0"/>
  </p:normalViewPr>
  <p:slideViewPr>
    <p:cSldViewPr>
      <p:cViewPr>
        <p:scale>
          <a:sx n="100" d="100"/>
          <a:sy n="100" d="100"/>
        </p:scale>
        <p:origin x="-774" y="-558"/>
      </p:cViewPr>
      <p:guideLst>
        <p:guide orient="horz" pos="180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5/30/2013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7</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13</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16</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26</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5/30/2013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5/30/2013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5/30/2013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5/30/2013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1.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0.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gif"/><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2.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jpeg"/><Relationship Id="rId5" Type="http://schemas.microsoft.com/office/2007/relationships/hdphoto" Target="../media/hdphoto19.wdp"/><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57.png"/><Relationship Id="rId4" Type="http://schemas.microsoft.com/office/2007/relationships/hdphoto" Target="../media/hdphoto22.wdp"/><Relationship Id="rId9"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jpeg"/><Relationship Id="rId2" Type="http://schemas.openxmlformats.org/officeDocument/2006/relationships/image" Target="../media/image67.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69.png"/><Relationship Id="rId4" Type="http://schemas.microsoft.com/office/2007/relationships/hdphoto" Target="../media/hdphoto25.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3.png"/><Relationship Id="rId4" Type="http://schemas.openxmlformats.org/officeDocument/2006/relationships/image" Target="../media/image72.gif"/></Relationships>
</file>

<file path=ppt/slides/_rels/slide31.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77.png"/><Relationship Id="rId2" Type="http://schemas.openxmlformats.org/officeDocument/2006/relationships/image" Target="../media/image74.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76.png"/><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7.xml"/><Relationship Id="rId5" Type="http://schemas.openxmlformats.org/officeDocument/2006/relationships/image" Target="../media/image82.jpg"/><Relationship Id="rId4" Type="http://schemas.openxmlformats.org/officeDocument/2006/relationships/image" Target="../media/image81.jpg"/></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16.png"/><Relationship Id="rId5" Type="http://schemas.microsoft.com/office/2007/relationships/hdphoto" Target="../media/hdphoto5.wdp"/><Relationship Id="rId4" Type="http://schemas.openxmlformats.org/officeDocument/2006/relationships/image" Target="../media/image15.png"/><Relationship Id="rId9"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TextBox 4"/>
          <p:cNvSpPr txBox="1"/>
          <p:nvPr/>
        </p:nvSpPr>
        <p:spPr>
          <a:xfrm>
            <a:off x="228599" y="3742668"/>
            <a:ext cx="8610599" cy="1723549"/>
          </a:xfrm>
          <a:prstGeom prst="rect">
            <a:avLst/>
          </a:prstGeom>
          <a:noFill/>
          <a:ln w="12700">
            <a:solidFill>
              <a:schemeClr val="bg1">
                <a:lumMod val="95000"/>
                <a:lumOff val="5000"/>
              </a:schemeClr>
            </a:solidFill>
          </a:ln>
          <a:effectLst>
            <a:glow rad="241300">
              <a:schemeClr val="accent3">
                <a:lumMod val="60000"/>
                <a:lumOff val="40000"/>
              </a:schemeClr>
            </a:glow>
            <a:outerShdw sx="1000" sy="1000" algn="ctr" rotWithShape="0">
              <a:schemeClr val="tx1"/>
            </a:outerShdw>
            <a:softEdge rad="635000"/>
          </a:effectLst>
        </p:spPr>
        <p:txBody>
          <a:bodyPr wrap="square" rtlCol="0">
            <a:spAutoFit/>
          </a:bodyPr>
          <a:lstStyle/>
          <a:p>
            <a:pPr algn="ctr"/>
            <a:r>
              <a:rPr lang="en-US"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40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train’s students in the application of Ohm’s law,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algn="ctr" rotWithShape="0">
                    <a:schemeClr val="bg1">
                      <a:lumMod val="75000"/>
                      <a:lumOff val="25000"/>
                    </a:schemeClr>
                  </a:outerShdw>
                </a:effectLst>
                <a:latin typeface="Britannic Bold" pitchFamily="34" charset="0"/>
                <a:cs typeface="Aharoni" pitchFamily="2" charset="-79"/>
              </a:rPr>
              <a:t>Kirchhoff’s law, Thevein’s and Norton’s theorems, and superposition to the analysis of dc and ac circuits , including R-L-C circuits, impedances, phase angles, resonance and transformers</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a:t>
            </a:r>
            <a:endParaRPr lang="en-US" sz="2200" b="1" dirty="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endParaRPr>
          </a:p>
        </p:txBody>
      </p:sp>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Tree>
    <p:extLst>
      <p:ext uri="{BB962C8B-B14F-4D97-AF65-F5344CB8AC3E}">
        <p14:creationId xmlns:p14="http://schemas.microsoft.com/office/powerpoint/2010/main" val="311616380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42"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9" name="Rectangle 8"/>
          <p:cNvSpPr/>
          <p:nvPr/>
        </p:nvSpPr>
        <p:spPr>
          <a:xfrm>
            <a:off x="0" y="4000501"/>
            <a:ext cx="9144000" cy="1600438"/>
          </a:xfrm>
          <a:prstGeom prst="rect">
            <a:avLst/>
          </a:prstGeom>
          <a:effectLst>
            <a:glow rad="50800">
              <a:schemeClr val="tx1">
                <a:lumMod val="85000"/>
              </a:schemeClr>
            </a:glow>
            <a:outerShdw blurRad="76200" dir="18900000" sy="23000" kx="-1200000" algn="bl" rotWithShape="0">
              <a:prstClr val="black">
                <a:alpha val="42000"/>
              </a:prstClr>
            </a:outerShdw>
            <a:softEdge rad="12700"/>
          </a:effectLst>
        </p:spPr>
        <p:txBody>
          <a:bodyPr wrap="square">
            <a:spAutoFit/>
            <a:scene3d>
              <a:camera prst="orthographicFront"/>
              <a:lightRig rig="threePt" dir="t"/>
            </a:scene3d>
            <a:flatTx/>
          </a:bodyPr>
          <a:lstStyle/>
          <a:p>
            <a:r>
              <a:rPr lang="en-US" sz="30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a:t>
            </a:r>
            <a:r>
              <a:rPr lang="en-US"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pc="300" dirty="0" smtClean="0">
                <a:ln w="12700" cmpd="thickThin">
                  <a:solidFill>
                    <a:schemeClr val="bg2">
                      <a:lumMod val="50000"/>
                    </a:schemeClr>
                  </a:solidFill>
                </a:ln>
                <a:solidFill>
                  <a:schemeClr val="bg2">
                    <a:lumMod val="75000"/>
                  </a:schemeClr>
                </a:solidFill>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students how to design small and large signal </a:t>
            </a:r>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p>
          <a:p>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theory; regulated transistor power supplies. </a:t>
            </a:r>
          </a:p>
          <a:p>
            <a:r>
              <a:rPr lang="en-US" i="1"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hours complement class work.</a:t>
            </a:r>
            <a:endParaRPr lang="en-US" i="1" spc="300" dirty="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1205503555"/>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53" presetClass="exit" presetSubtype="32" fill="hold" grpId="0" nodeType="afterEffect">
                                  <p:stCondLst>
                                    <p:cond delay="0"/>
                                  </p:stCondLst>
                                  <p:childTnLst>
                                    <p:anim calcmode="lin" valueType="num">
                                      <p:cBhvr>
                                        <p:cTn id="14" dur="500"/>
                                        <p:tgtEl>
                                          <p:spTgt spid="6"/>
                                        </p:tgtEl>
                                        <p:attrNameLst>
                                          <p:attrName>ppt_w</p:attrName>
                                        </p:attrNameLst>
                                      </p:cBhvr>
                                      <p:tavLst>
                                        <p:tav tm="0">
                                          <p:val>
                                            <p:strVal val="ppt_w"/>
                                          </p:val>
                                        </p:tav>
                                        <p:tav tm="100000">
                                          <p:val>
                                            <p:fltVal val="0"/>
                                          </p:val>
                                        </p:tav>
                                      </p:tavLst>
                                    </p:anim>
                                    <p:anim calcmode="lin" valueType="num">
                                      <p:cBhvr>
                                        <p:cTn id="15" dur="500"/>
                                        <p:tgtEl>
                                          <p:spTgt spid="6"/>
                                        </p:tgtEl>
                                        <p:attrNameLst>
                                          <p:attrName>ppt_h</p:attrName>
                                        </p:attrNameLst>
                                      </p:cBhvr>
                                      <p:tavLst>
                                        <p:tav tm="0">
                                          <p:val>
                                            <p:strVal val="ppt_h"/>
                                          </p:val>
                                        </p:tav>
                                        <p:tav tm="100000">
                                          <p:val>
                                            <p:fltVal val="0"/>
                                          </p:val>
                                        </p:tav>
                                      </p:tavLst>
                                    </p:anim>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par>
                          <p:cTn id="18" fill="hold">
                            <p:stCondLst>
                              <p:cond delay="1500"/>
                            </p:stCondLst>
                            <p:childTnLst>
                              <p:par>
                                <p:cTn id="19" presetID="16" presetClass="exit" presetSubtype="21" fill="hold" grpId="0" nodeType="afterEffect">
                                  <p:stCondLst>
                                    <p:cond delay="0"/>
                                  </p:stCondLst>
                                  <p:childTnLst>
                                    <p:animEffect transition="out" filter="barn(inVertical)">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is designed </a:t>
            </a:r>
            <a:r>
              <a:rPr lang="en-US" sz="2400" b="1" dirty="0">
                <a:ln>
                  <a:solidFill>
                    <a:srgbClr val="FFFF00">
                      <a:alpha val="80000"/>
                    </a:srgbClr>
                  </a:solidFill>
                </a:ln>
                <a:solidFill>
                  <a:schemeClr val="accent3">
                    <a:lumMod val="50000"/>
                  </a:schemeClr>
                </a:solidFill>
                <a:effectLst>
                  <a:glow rad="127000">
                    <a:schemeClr val="accent3">
                      <a:lumMod val="75000"/>
                    </a:schemeClr>
                  </a:glow>
                </a:effectLst>
              </a:rPr>
              <a:t>to train students in the organization, architecture, setup, maintenance, hardware and software aspects of local area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networks.</a:t>
            </a:r>
            <a:endParaRPr lang="en-US" sz="2400" b="1" dirty="0">
              <a:ln>
                <a:solidFill>
                  <a:srgbClr val="FFFF00">
                    <a:alpha val="80000"/>
                  </a:srgbClr>
                </a:solidFill>
              </a:ln>
              <a:solidFill>
                <a:schemeClr val="accent3">
                  <a:lumMod val="50000"/>
                </a:schemeClr>
              </a:solidFill>
              <a:effectLst>
                <a:glow rad="127000">
                  <a:schemeClr val="accent3">
                    <a:lumMod val="75000"/>
                  </a:schemeClr>
                </a:glo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 Students are introduced to Sinusoidal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waveforms; impedance, phasor quantities, AC meters; passive filters; </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initial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conditions, transients in RC and RL circuits. </a:t>
            </a:r>
            <a:endPar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endParaRPr>
          </a:p>
          <a:p>
            <a:r>
              <a:rPr lang="en-US" b="1" i="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Laboratory </a:t>
            </a:r>
            <a:r>
              <a:rPr lang="en-US" b="1" i="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743200" y="3619500"/>
            <a:ext cx="6172200" cy="2154436"/>
          </a:xfrm>
          <a:prstGeom prst="rect">
            <a:avLst/>
          </a:prstGeom>
        </p:spPr>
        <p:txBody>
          <a:bodyPr wrap="square">
            <a:spAutoFit/>
          </a:bodyPr>
          <a:lstStyle/>
          <a:p>
            <a:r>
              <a:rPr lang="en-US" sz="3200" dirty="0" smtClean="0">
                <a:ln w="12700" cap="rnd" cmpd="sng">
                  <a:solidFill>
                    <a:srgbClr val="CC6600"/>
                  </a:solidFill>
                  <a:miter lim="800000"/>
                </a:ln>
                <a:solidFill>
                  <a:srgbClr val="FFC000"/>
                </a:solidFill>
                <a:effectLst>
                  <a:glow rad="50800">
                    <a:srgbClr val="92D050"/>
                  </a:glow>
                </a:effectLst>
                <a:latin typeface="Adobe Gothic Std B" pitchFamily="34" charset="-128"/>
                <a:ea typeface="Adobe Gothic Std B" pitchFamily="34" charset="-128"/>
              </a:rPr>
              <a:t>ET-509 </a:t>
            </a:r>
            <a:r>
              <a:rPr lang="en-US" sz="1800"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T</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he  nature of  a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 simple C++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programs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variables, binary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hex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number system, mathematical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logic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operations with binary and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hex  numbers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looping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and  delays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arrays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pointers, microprocessor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memory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characteristics, data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manipulation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using pointers, input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/output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programming exercises on a real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microprocessor.</a:t>
            </a:r>
            <a:endPar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endParaRPr>
          </a:p>
        </p:txBody>
      </p:sp>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42"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500"/>
                                        <p:tgtEl>
                                          <p:spTgt spid="15"/>
                                        </p:tgtEl>
                                      </p:cBhvr>
                                    </p:animEffect>
                                    <p:anim calcmode="lin" valueType="num">
                                      <p:cBhvr>
                                        <p:cTn id="21" dur="1500" fill="hold"/>
                                        <p:tgtEl>
                                          <p:spTgt spid="15"/>
                                        </p:tgtEl>
                                        <p:attrNameLst>
                                          <p:attrName>ppt_x</p:attrName>
                                        </p:attrNameLst>
                                      </p:cBhvr>
                                      <p:tavLst>
                                        <p:tav tm="0">
                                          <p:val>
                                            <p:strVal val="#ppt_x"/>
                                          </p:val>
                                        </p:tav>
                                        <p:tav tm="100000">
                                          <p:val>
                                            <p:strVal val="#ppt_x"/>
                                          </p:val>
                                        </p:tav>
                                      </p:tavLst>
                                    </p:anim>
                                    <p:anim calcmode="lin" valueType="num">
                                      <p:cBhvr>
                                        <p:cTn id="22" dur="1500" fill="hold"/>
                                        <p:tgtEl>
                                          <p:spTgt spid="15"/>
                                        </p:tgtEl>
                                        <p:attrNameLst>
                                          <p:attrName>ppt_y</p:attrName>
                                        </p:attrNameLst>
                                      </p:cBhvr>
                                      <p:tavLst>
                                        <p:tav tm="0">
                                          <p:val>
                                            <p:strVal val="#ppt_y+.1"/>
                                          </p:val>
                                        </p:tav>
                                        <p:tav tm="100000">
                                          <p:val>
                                            <p:strVal val="#ppt_y"/>
                                          </p:val>
                                        </p:tav>
                                      </p:tavLst>
                                    </p:anim>
                                  </p:childTnLst>
                                </p:cTn>
                              </p:par>
                            </p:childTnLst>
                          </p:cTn>
                        </p:par>
                        <p:par>
                          <p:cTn id="23" fill="hold">
                            <p:stCondLst>
                              <p:cond delay="3500"/>
                            </p:stCondLst>
                            <p:childTnLst>
                              <p:par>
                                <p:cTn id="24" presetID="42" presetClass="exit" presetSubtype="0" fill="hold" grpId="0" nodeType="afterEffect">
                                  <p:stCondLst>
                                    <p:cond delay="0"/>
                                  </p:stCondLst>
                                  <p:childTnLst>
                                    <p:animEffect transition="out" filter="fade">
                                      <p:cBhvr>
                                        <p:cTn id="25" dur="1500"/>
                                        <p:tgtEl>
                                          <p:spTgt spid="8"/>
                                        </p:tgtEl>
                                      </p:cBhvr>
                                    </p:animEffect>
                                    <p:anim calcmode="lin" valueType="num">
                                      <p:cBhvr>
                                        <p:cTn id="26" dur="1500"/>
                                        <p:tgtEl>
                                          <p:spTgt spid="8"/>
                                        </p:tgtEl>
                                        <p:attrNameLst>
                                          <p:attrName>ppt_x</p:attrName>
                                        </p:attrNameLst>
                                      </p:cBhvr>
                                      <p:tavLst>
                                        <p:tav tm="0">
                                          <p:val>
                                            <p:strVal val="ppt_x"/>
                                          </p:val>
                                        </p:tav>
                                        <p:tav tm="100000">
                                          <p:val>
                                            <p:strVal val="ppt_x"/>
                                          </p:val>
                                        </p:tav>
                                      </p:tavLst>
                                    </p:anim>
                                    <p:anim calcmode="lin" valueType="num">
                                      <p:cBhvr>
                                        <p:cTn id="27" dur="1500"/>
                                        <p:tgtEl>
                                          <p:spTgt spid="8"/>
                                        </p:tgtEl>
                                        <p:attrNameLst>
                                          <p:attrName>ppt_y</p:attrName>
                                        </p:attrNameLst>
                                      </p:cBhvr>
                                      <p:tavLst>
                                        <p:tav tm="0">
                                          <p:val>
                                            <p:strVal val="ppt_y"/>
                                          </p:val>
                                        </p:tav>
                                        <p:tav tm="100000">
                                          <p:val>
                                            <p:strVal val="ppt_y+.1"/>
                                          </p:val>
                                        </p:tav>
                                      </p:tavLst>
                                    </p:anim>
                                    <p:set>
                                      <p:cBhvr>
                                        <p:cTn id="28" dur="1" fill="hold">
                                          <p:stCondLst>
                                            <p:cond delay="1499"/>
                                          </p:stCondLst>
                                        </p:cTn>
                                        <p:tgtEl>
                                          <p:spTgt spid="8"/>
                                        </p:tgtEl>
                                        <p:attrNameLst>
                                          <p:attrName>style.visibility</p:attrName>
                                        </p:attrNameLst>
                                      </p:cBhvr>
                                      <p:to>
                                        <p:strVal val="hidden"/>
                                      </p:to>
                                    </p:set>
                                  </p:childTnLst>
                                </p:cTn>
                              </p:par>
                            </p:childTnLst>
                          </p:cTn>
                        </p:par>
                        <p:par>
                          <p:cTn id="29" fill="hold">
                            <p:stCondLst>
                              <p:cond delay="5000"/>
                            </p:stCondLst>
                            <p:childTnLst>
                              <p:par>
                                <p:cTn id="30" presetID="53" presetClass="entr" presetSubtype="16" fill="hold" nodeType="after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 calcmode="lin" valueType="num">
                                      <p:cBhvr>
                                        <p:cTn id="32" dur="1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3" dur="1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4" dur="1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par>
                          <p:cTn id="11" fill="hold">
                            <p:stCondLst>
                              <p:cond delay="2700"/>
                            </p:stCondLst>
                            <p:childTnLst>
                              <p:par>
                                <p:cTn id="12" presetID="45"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ppt_w</p:attrName>
                                        </p:attrNameLst>
                                      </p:cBhvr>
                                      <p:tavLst>
                                        <p:tav tm="0" fmla="#ppt_w*sin(2.5*pi*$)">
                                          <p:val>
                                            <p:fltVal val="0"/>
                                          </p:val>
                                        </p:tav>
                                        <p:tav tm="100000">
                                          <p:val>
                                            <p:fltVal val="1"/>
                                          </p:val>
                                        </p:tav>
                                      </p:tavLst>
                                    </p:anim>
                                    <p:anim calcmode="lin" valueType="num">
                                      <p:cBhvr>
                                        <p:cTn id="16" dur="1000" fill="hold"/>
                                        <p:tgtEl>
                                          <p:spTgt spid="3"/>
                                        </p:tgtEl>
                                        <p:attrNameLst>
                                          <p:attrName>ppt_h</p:attrName>
                                        </p:attrNameLst>
                                      </p:cBhvr>
                                      <p:tavLst>
                                        <p:tav tm="0">
                                          <p:val>
                                            <p:strVal val="#ppt_h"/>
                                          </p:val>
                                        </p:tav>
                                        <p:tav tm="100000">
                                          <p:val>
                                            <p:strVal val="#ppt_h"/>
                                          </p:val>
                                        </p:tav>
                                      </p:tavLst>
                                    </p:anim>
                                  </p:childTnLst>
                                </p:cTn>
                              </p:par>
                            </p:childTnLst>
                          </p:cTn>
                        </p:par>
                        <p:par>
                          <p:cTn id="17" fill="hold">
                            <p:stCondLst>
                              <p:cond delay="3700"/>
                            </p:stCondLst>
                            <p:childTnLst>
                              <p:par>
                                <p:cTn id="18" presetID="16" presetClass="entr" presetSubtype="21" fill="hold" nodeType="after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barn(inVertical)">
                                      <p:cBhvr>
                                        <p:cTn id="20" dur="1000"/>
                                        <p:tgtEl>
                                          <p:spTgt spid="4">
                                            <p:txEl>
                                              <p:pRg st="0" end="0"/>
                                            </p:txEl>
                                          </p:spTgt>
                                        </p:tgtEl>
                                      </p:cBhvr>
                                    </p:animEffect>
                                  </p:childTnLst>
                                </p:cTn>
                              </p:par>
                            </p:childTnLst>
                          </p:cTn>
                        </p:par>
                        <p:par>
                          <p:cTn id="21" fill="hold">
                            <p:stCondLst>
                              <p:cond delay="4700"/>
                            </p:stCondLst>
                            <p:childTnLst>
                              <p:par>
                                <p:cTn id="22" presetID="22" presetClass="entr" presetSubtype="4" fill="hold" nodeType="after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wipe(down)">
                                      <p:cBhvr>
                                        <p:cTn id="24"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238125" y="3695700"/>
            <a:ext cx="8077200" cy="1815882"/>
          </a:xfrm>
          <a:prstGeom prst="rect">
            <a:avLst/>
          </a:prstGeom>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5330100"/>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r>
              <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0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000" b="1" dirty="0" smtClean="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a:t>
            </a:r>
            <a:r>
              <a:rPr lang="en-US" sz="20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theory and principles of modern electronic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devices</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including telephones,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digital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optical communications links, radio, television,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radar</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a:t>
            </a:r>
            <a:r>
              <a:rPr lang="en-US" sz="20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hours complement class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work</a:t>
            </a:r>
            <a:r>
              <a:rPr lang="en-US" sz="2000" b="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childTnLst>
                          </p:cTn>
                        </p:par>
                        <p:par>
                          <p:cTn id="40" fill="hold">
                            <p:stCondLst>
                              <p:cond delay="3500"/>
                            </p:stCondLst>
                            <p:childTnLst>
                              <p:par>
                                <p:cTn id="41" presetID="6" presetClass="entr" presetSubtype="16" fill="hold" nodeType="afterEffect">
                                  <p:stCondLst>
                                    <p:cond delay="25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circle(in)">
                                      <p:cBhvr>
                                        <p:cTn id="43" dur="1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85724" y="1028700"/>
            <a:ext cx="5423861" cy="4337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308872"/>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p:spPr>
        <p:txBody>
          <a:bodyPr wrap="square">
            <a:spAutoFit/>
          </a:bodyPr>
          <a:lstStyle/>
          <a:p>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MT-</a:t>
            </a:r>
            <a:r>
              <a:rPr lang="en-US" sz="3200" b="1" dirty="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 </a:t>
            </a:r>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122 </a:t>
            </a:r>
            <a:r>
              <a:rPr lang="en-US" sz="2000" dirty="0" smtClean="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Production </a:t>
            </a:r>
            <a:r>
              <a:rPr lang="en-US" sz="2000" dirty="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308324"/>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a:ln w="12700">
                  <a:solidFill>
                    <a:schemeClr val="accent2">
                      <a:lumMod val="50000"/>
                    </a:schemeClr>
                  </a:solidFill>
                </a:ln>
                <a:solidFill>
                  <a:schemeClr val="tx1">
                    <a:lumMod val="95000"/>
                  </a:schemeClr>
                </a:solidFill>
                <a:effectLst>
                  <a:glow rad="25400">
                    <a:schemeClr val="accent2">
                      <a:lumMod val="50000"/>
                    </a:schemeClr>
                  </a:glow>
                </a:effectLst>
                <a:latin typeface="Verdana"/>
              </a:rPr>
              <a:t> </a:t>
            </a:r>
            <a:r>
              <a:rPr lang="en-US" sz="2000" dirty="0">
                <a:ln>
                  <a:solidFill>
                    <a:schemeClr val="accent2">
                      <a:lumMod val="75000"/>
                    </a:schemeClr>
                  </a:solidFill>
                </a:ln>
                <a:solidFill>
                  <a:schemeClr val="tx1">
                    <a:lumMod val="95000"/>
                  </a:schemeClr>
                </a:solidFill>
                <a:latin typeface="Verdana"/>
              </a:rPr>
              <a:t/>
            </a:r>
            <a:br>
              <a:rPr lang="en-US" sz="2000" dirty="0">
                <a:ln>
                  <a:solidFill>
                    <a:schemeClr val="accent2">
                      <a:lumMod val="75000"/>
                    </a:schemeClr>
                  </a:solidFill>
                </a:ln>
                <a:solidFill>
                  <a:schemeClr val="tx1">
                    <a:lumMod val="95000"/>
                  </a:schemeClr>
                </a:solidFill>
                <a:latin typeface="Verdana"/>
              </a:rPr>
            </a:b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 fill="hold">
                                          <p:stCondLst>
                                            <p:cond delay="0"/>
                                          </p:stCondLst>
                                        </p:cTn>
                                        <p:tgtEl>
                                          <p:spTgt spid="10"/>
                                        </p:tgtEl>
                                        <p:attrNameLst>
                                          <p:attrName>r</p:attrName>
                                        </p:attrNameLst>
                                      </p:cBhvr>
                                    </p:animRot>
                                    <p:animRot by="-240000">
                                      <p:cBhvr>
                                        <p:cTn id="7" dur="2" fill="hold">
                                          <p:stCondLst>
                                            <p:cond delay="100"/>
                                          </p:stCondLst>
                                        </p:cTn>
                                        <p:tgtEl>
                                          <p:spTgt spid="10"/>
                                        </p:tgtEl>
                                        <p:attrNameLst>
                                          <p:attrName>r</p:attrName>
                                        </p:attrNameLst>
                                      </p:cBhvr>
                                    </p:animRot>
                                    <p:animRot by="240000">
                                      <p:cBhvr>
                                        <p:cTn id="8" dur="2" fill="hold">
                                          <p:stCondLst>
                                            <p:cond delay="199"/>
                                          </p:stCondLst>
                                        </p:cTn>
                                        <p:tgtEl>
                                          <p:spTgt spid="10"/>
                                        </p:tgtEl>
                                        <p:attrNameLst>
                                          <p:attrName>r</p:attrName>
                                        </p:attrNameLst>
                                      </p:cBhvr>
                                    </p:animRot>
                                    <p:animRot by="-240000">
                                      <p:cBhvr>
                                        <p:cTn id="9" dur="2" fill="hold">
                                          <p:stCondLst>
                                            <p:cond delay="299"/>
                                          </p:stCondLst>
                                        </p:cTn>
                                        <p:tgtEl>
                                          <p:spTgt spid="10"/>
                                        </p:tgtEl>
                                        <p:attrNameLst>
                                          <p:attrName>r</p:attrName>
                                        </p:attrNameLst>
                                      </p:cBhvr>
                                    </p:animRot>
                                    <p:animRot by="120000">
                                      <p:cBhvr>
                                        <p:cTn id="10" dur="2" fill="hold">
                                          <p:stCondLst>
                                            <p:cond delay="499"/>
                                          </p:stCondLst>
                                        </p:cTn>
                                        <p:tgtEl>
                                          <p:spTgt spid="10"/>
                                        </p:tgtEl>
                                        <p:attrNameLst>
                                          <p:attrName>r</p:attrName>
                                        </p:attrNameLst>
                                      </p:cBhvr>
                                    </p:animRot>
                                  </p:childTnLst>
                                </p:cTn>
                              </p:par>
                            </p:childTnLst>
                          </p:cTn>
                        </p:par>
                        <p:par>
                          <p:cTn id="11" fill="hold">
                            <p:stCondLst>
                              <p:cond delay="501"/>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001"/>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1501"/>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001"/>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2501"/>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p:spPr>
        <p:txBody>
          <a:bodyPr wrap="square">
            <a:spAutoFit/>
          </a:bodyPr>
          <a:lstStyle/>
          <a:p>
            <a:r>
              <a:rPr lang="en-US" sz="40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880068"/>
            <a:ext cx="8001000" cy="1815882"/>
          </a:xfrm>
          <a:prstGeom prst="rect">
            <a:avLst/>
          </a:prstGeom>
        </p:spPr>
        <p:txBody>
          <a:bodyPr wrap="square">
            <a:spAutoFit/>
          </a:bodyPr>
          <a:lstStyle/>
          <a:p>
            <a:r>
              <a:rPr lang="en-US" sz="28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A</a:t>
            </a:r>
            <a:r>
              <a:rPr lang="en-US" sz="2800" dirty="0" smtClean="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n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128695364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2000"/>
                            </p:stCondLst>
                            <p:childTnLst>
                              <p:par>
                                <p:cTn id="11" presetID="45"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4000"/>
                            </p:stCondLst>
                            <p:childTnLst>
                              <p:par>
                                <p:cTn id="17" presetID="53" presetClass="entr" presetSubtype="16"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4500"/>
                            </p:stCondLst>
                            <p:childTnLst>
                              <p:par>
                                <p:cTn id="23" presetID="31"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1000" fill="hold"/>
                                        <p:tgtEl>
                                          <p:spTgt spid="6"/>
                                        </p:tgtEl>
                                        <p:attrNameLst>
                                          <p:attrName>ppt_w</p:attrName>
                                        </p:attrNameLst>
                                      </p:cBhvr>
                                      <p:tavLst>
                                        <p:tav tm="0">
                                          <p:val>
                                            <p:fltVal val="0"/>
                                          </p:val>
                                        </p:tav>
                                        <p:tav tm="100000">
                                          <p:val>
                                            <p:strVal val="#ppt_w"/>
                                          </p:val>
                                        </p:tav>
                                      </p:tavLst>
                                    </p:anim>
                                    <p:anim calcmode="lin" valueType="num">
                                      <p:cBhvr>
                                        <p:cTn id="26" dur="1000" fill="hold"/>
                                        <p:tgtEl>
                                          <p:spTgt spid="6"/>
                                        </p:tgtEl>
                                        <p:attrNameLst>
                                          <p:attrName>ppt_h</p:attrName>
                                        </p:attrNameLst>
                                      </p:cBhvr>
                                      <p:tavLst>
                                        <p:tav tm="0">
                                          <p:val>
                                            <p:fltVal val="0"/>
                                          </p:val>
                                        </p:tav>
                                        <p:tav tm="100000">
                                          <p:val>
                                            <p:strVal val="#ppt_h"/>
                                          </p:val>
                                        </p:tav>
                                      </p:tavLst>
                                    </p:anim>
                                    <p:anim calcmode="lin" valueType="num">
                                      <p:cBhvr>
                                        <p:cTn id="27" dur="1000" fill="hold"/>
                                        <p:tgtEl>
                                          <p:spTgt spid="6"/>
                                        </p:tgtEl>
                                        <p:attrNameLst>
                                          <p:attrName>style.rotation</p:attrName>
                                        </p:attrNameLst>
                                      </p:cBhvr>
                                      <p:tavLst>
                                        <p:tav tm="0">
                                          <p:val>
                                            <p:fltVal val="90"/>
                                          </p:val>
                                        </p:tav>
                                        <p:tav tm="100000">
                                          <p:val>
                                            <p:fltVal val="0"/>
                                          </p:val>
                                        </p:tav>
                                      </p:tavLst>
                                    </p:anim>
                                    <p:animEffect transition="in" filter="fade">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New Media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09575"/>
            <a:ext cx="2056448" cy="22669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409575"/>
            <a:ext cx="2056448" cy="22669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2905124"/>
            <a:ext cx="2056448" cy="22669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2943224"/>
            <a:ext cx="2056448" cy="2266950"/>
          </a:xfrm>
          <a:prstGeom prst="rect">
            <a:avLst/>
          </a:prstGeom>
        </p:spPr>
      </p:pic>
    </p:spTree>
    <p:extLst>
      <p:ext uri="{BB962C8B-B14F-4D97-AF65-F5344CB8AC3E}">
        <p14:creationId xmlns:p14="http://schemas.microsoft.com/office/powerpoint/2010/main" val="144249503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9100"/>
            <a:ext cx="7620000" cy="4281596"/>
          </a:xfrm>
          <a:prstGeom prst="rect">
            <a:avLst/>
          </a:prstGeom>
          <a:scene3d>
            <a:camera prst="orthographicFront"/>
            <a:lightRig rig="threePt" dir="t"/>
          </a:scene3d>
          <a:sp3d>
            <a:bevelT w="101600" prst="riblet"/>
          </a:sp3d>
        </p:spPr>
      </p:pic>
      <p:sp>
        <p:nvSpPr>
          <p:cNvPr id="4" name="TextBox 3"/>
          <p:cNvSpPr txBox="1"/>
          <p:nvPr/>
        </p:nvSpPr>
        <p:spPr>
          <a:xfrm>
            <a:off x="381000" y="4076700"/>
            <a:ext cx="8305800" cy="1615827"/>
          </a:xfrm>
          <a:prstGeom prst="rect">
            <a:avLst/>
          </a:prstGeom>
          <a:noFill/>
        </p:spPr>
        <p:txBody>
          <a:bodyPr wrap="square" rtlCol="0">
            <a:spAutoFit/>
          </a:bodyPr>
          <a:lstStyle/>
          <a:p>
            <a:pPr algn="ct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Our students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represent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a diverse cross section of the population and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will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be among tomorrow's leaders</a:t>
            </a:r>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1000" accel="50000" decel="50000" autoRev="1" fill="hold">
                                          <p:stCondLst>
                                            <p:cond delay="0"/>
                                          </p:stCondLst>
                                        </p:cTn>
                                        <p:tgtEl>
                                          <p:spTgt spid="4"/>
                                        </p:tgtEl>
                                        <p:attrNameLst>
                                          <p:attrName>ppt_x</p:attrName>
                                          <p:attrName>ppt_y</p:attrName>
                                        </p:attrNameLst>
                                      </p:cBhvr>
                                    </p:animMotion>
                                    <p:animRot by="1500000">
                                      <p:cBhvr>
                                        <p:cTn id="14" dur="500" fill="hold">
                                          <p:stCondLst>
                                            <p:cond delay="0"/>
                                          </p:stCondLst>
                                        </p:cTn>
                                        <p:tgtEl>
                                          <p:spTgt spid="4"/>
                                        </p:tgtEl>
                                        <p:attrNameLst>
                                          <p:attrName>r</p:attrName>
                                        </p:attrNameLst>
                                      </p:cBhvr>
                                    </p:animRot>
                                    <p:animRot by="-1500000">
                                      <p:cBhvr>
                                        <p:cTn id="15" dur="500" fill="hold">
                                          <p:stCondLst>
                                            <p:cond delay="500"/>
                                          </p:stCondLst>
                                        </p:cTn>
                                        <p:tgtEl>
                                          <p:spTgt spid="4"/>
                                        </p:tgtEl>
                                        <p:attrNameLst>
                                          <p:attrName>r</p:attrName>
                                        </p:attrNameLst>
                                      </p:cBhvr>
                                    </p:animRot>
                                    <p:animRot by="-1500000">
                                      <p:cBhvr>
                                        <p:cTn id="16" dur="500" fill="hold">
                                          <p:stCondLst>
                                            <p:cond delay="1000"/>
                                          </p:stCondLst>
                                        </p:cTn>
                                        <p:tgtEl>
                                          <p:spTgt spid="4"/>
                                        </p:tgtEl>
                                        <p:attrNameLst>
                                          <p:attrName>r</p:attrName>
                                        </p:attrNameLst>
                                      </p:cBhvr>
                                    </p:animRot>
                                    <p:animRot by="1500000">
                                      <p:cBhvr>
                                        <p:cTn id="17"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9525" y="1267629"/>
            <a:ext cx="9144000" cy="433965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3200" b="1" cap="small" dirty="0" smtClean="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0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Graduates </a:t>
            </a:r>
            <a:r>
              <a:rPr lang="en-US" sz="2000" i="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will demonstrate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mastery of the knowledge and </a:t>
            </a:r>
            <a:r>
              <a:rPr lang="en-US" sz="2000" i="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skills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needed for entry into or advancement in an engineering technology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000" i="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field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of study</a:t>
            </a:r>
            <a:r>
              <a:rPr lang="en-US" sz="2000" i="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endParaRPr lang="en-US" sz="2000" i="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spcAft>
                <a:spcPts val="1200"/>
              </a:spcAft>
              <a:buFont typeface="Wingdings" pitchFamily="2" charset="2"/>
              <a:buChar char="Ø"/>
            </a:pP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a:t>
            </a: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Competence </a:t>
            </a:r>
            <a:r>
              <a:rPr lang="en-US" sz="20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Graduates will be competent technicians with problem solving and design skills, and have the ability to apply mathematics and science to solve engineering technology problems</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p>
          <a:p>
            <a:pPr marL="285750" indent="-285750">
              <a:spcAft>
                <a:spcPts val="1200"/>
              </a:spcAft>
              <a:buFont typeface="Wingdings" pitchFamily="2" charset="2"/>
              <a:buChar char="Ø"/>
            </a:pP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a:t>
            </a: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Skills </a:t>
            </a:r>
            <a:r>
              <a:rPr lang="en-US" sz="20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Graduates will have strong communication skills, and the ability to work successfully in teams</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p>
          <a:p>
            <a:pPr marL="285750" indent="-285750">
              <a:spcAft>
                <a:spcPts val="1200"/>
              </a:spcAft>
              <a:buFont typeface="Wingdings" pitchFamily="2" charset="2"/>
              <a:buChar char="Ø"/>
            </a:pP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College </a:t>
            </a: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Transfer </a:t>
            </a:r>
            <a:r>
              <a:rPr lang="en-US" sz="20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381000" y="672748"/>
            <a:ext cx="1981200" cy="424731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139700">
              <a:schemeClr val="accent1">
                <a:alpha val="0"/>
              </a:schemeClr>
            </a:glow>
            <a:outerShdw blurRad="50800" dist="38100" dir="13500000" algn="br" rotWithShape="0">
              <a:prstClr val="black">
                <a:alpha val="40000"/>
              </a:prstClr>
            </a:outerShdw>
            <a:reflection stA="45000" endPos="0" dist="50800" dir="5400000" sy="-100000" algn="bl" rotWithShape="0"/>
          </a:effectLst>
        </p:spPr>
        <p:txBody>
          <a:bodyPr wrap="square" anchor="t" anchorCtr="0">
            <a:spAutoFit/>
          </a:bodyPr>
          <a:lstStyle/>
          <a:p>
            <a:r>
              <a:rPr lang="en-US" sz="1800" dirty="0">
                <a:ln cmpd="tri">
                  <a:solidFill>
                    <a:schemeClr val="tx1"/>
                  </a:solidFill>
                </a:ln>
                <a:solidFill>
                  <a:schemeClr val="tx2">
                    <a:lumMod val="60000"/>
                    <a:lumOff val="40000"/>
                  </a:schemeClr>
                </a:solidFill>
                <a:latin typeface="Britannic Bold" pitchFamily="34" charset="0"/>
              </a:rPr>
              <a:t>The mission of the Engineering Technology Program at Queensborough Community College is to develop technically competent and professional graduates for successful careers within the profession.</a:t>
            </a:r>
            <a:r>
              <a:rPr lang="en-US" sz="1800"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08802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2343150" y="2019300"/>
            <a:ext cx="5943599" cy="3477875"/>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Engineering Technology </a:t>
            </a:r>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Department maintains sixteen modern laboratories,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a:t>
            </a:r>
            <a:endPar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par>
                          <p:cTn id="29" fill="hold">
                            <p:stCondLst>
                              <p:cond delay="3500"/>
                            </p:stCondLst>
                            <p:childTnLst>
                              <p:par>
                                <p:cTn id="30" presetID="45" presetClass="entr" presetSubtype="0" fill="hold" grpId="1"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anim calcmode="lin" valueType="num">
                                      <p:cBhvr>
                                        <p:cTn id="33" dur="2000" fill="hold"/>
                                        <p:tgtEl>
                                          <p:spTgt spid="4"/>
                                        </p:tgtEl>
                                        <p:attrNameLst>
                                          <p:attrName>ppt_w</p:attrName>
                                        </p:attrNameLst>
                                      </p:cBhvr>
                                      <p:tavLst>
                                        <p:tav tm="0" fmla="#ppt_w*sin(2.5*pi*$)">
                                          <p:val>
                                            <p:fltVal val="0"/>
                                          </p:val>
                                        </p:tav>
                                        <p:tav tm="100000">
                                          <p:val>
                                            <p:fltVal val="1"/>
                                          </p:val>
                                        </p:tav>
                                      </p:tavLst>
                                    </p:anim>
                                    <p:anim calcmode="lin" valueType="num">
                                      <p:cBhvr>
                                        <p:cTn id="34" dur="2000" fill="hold"/>
                                        <p:tgtEl>
                                          <p:spTgt spid="4"/>
                                        </p:tgtEl>
                                        <p:attrNameLst>
                                          <p:attrName>ppt_h</p:attrName>
                                        </p:attrNameLst>
                                      </p:cBhvr>
                                      <p:tavLst>
                                        <p:tav tm="0">
                                          <p:val>
                                            <p:strVal val="#ppt_h"/>
                                          </p:val>
                                        </p:tav>
                                        <p:tav tm="100000">
                                          <p:val>
                                            <p:strVal val="#ppt_h"/>
                                          </p:val>
                                        </p:tav>
                                      </p:tavLst>
                                    </p:anim>
                                  </p:childTnLst>
                                </p:cTn>
                              </p:par>
                            </p:childTnLst>
                          </p:cTn>
                        </p:par>
                        <p:par>
                          <p:cTn id="35" fill="hold">
                            <p:stCondLst>
                              <p:cond delay="5500"/>
                            </p:stCondLst>
                            <p:childTnLst>
                              <p:par>
                                <p:cTn id="36" presetID="3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4152347" y="3003709"/>
            <a:ext cx="4572000" cy="2215991"/>
          </a:xfrm>
          <a:prstGeom prst="rect">
            <a:avLst/>
          </a:prstGeom>
          <a:solidFill>
            <a:schemeClr val="accent6">
              <a:lumMod val="75000"/>
              <a:alpha val="51000"/>
            </a:schemeClr>
          </a:solidFill>
        </p:spPr>
        <p:txBody>
          <a:bodyPr>
            <a:spAutoFit/>
            <a:scene3d>
              <a:camera prst="orthographicFront"/>
              <a:lightRig rig="chilly" dir="t"/>
            </a:scene3d>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Students learn to design</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build and administer their own World Wide Web site. The course </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covers </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everything from Web Server installation to the preparation of multimedia content for delivery on the Internet/Intranet</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a:t>
            </a:r>
            <a:r>
              <a:rPr lang="en-US"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rPr>
              <a:t> </a:t>
            </a:r>
            <a:endParaRPr lang="en-US"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5154</TotalTime>
  <Words>965</Words>
  <Application>Microsoft Office PowerPoint</Application>
  <PresentationFormat>On-screen Show (16:10)</PresentationFormat>
  <Paragraphs>110</Paragraphs>
  <Slides>34</Slides>
  <Notes>5</Notes>
  <HiddenSlides>0</HiddenSlides>
  <MMClips>2</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engineering Technology department Programs</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533</cp:revision>
  <dcterms:created xsi:type="dcterms:W3CDTF">2012-10-03T18:26:46Z</dcterms:created>
  <dcterms:modified xsi:type="dcterms:W3CDTF">2013-05-30T20:47:26Z</dcterms:modified>
</cp:coreProperties>
</file>